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1" r:id="rId2"/>
    <p:sldId id="320" r:id="rId3"/>
    <p:sldId id="321" r:id="rId4"/>
    <p:sldId id="331" r:id="rId5"/>
    <p:sldId id="322" r:id="rId6"/>
    <p:sldId id="323" r:id="rId7"/>
    <p:sldId id="32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23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8" autoAdjust="0"/>
    <p:restoredTop sz="79653" autoAdjust="0"/>
  </p:normalViewPr>
  <p:slideViewPr>
    <p:cSldViewPr snapToGrid="0">
      <p:cViewPr varScale="1">
        <p:scale>
          <a:sx n="59" d="100"/>
          <a:sy n="59" d="100"/>
        </p:scale>
        <p:origin x="1310" y="6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0C7E6-0BDF-40FB-80EA-70264A609AAF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FCE7A-A223-4618-B043-D70795FBB7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55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CE7A-A223-4618-B043-D70795FBB70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66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B960-F169-4E31-A782-ECDDE791D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DEAEB-D569-4E73-B5B6-10ED1A595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6C949-7BD2-4F8D-8CBC-B91DC95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7D74F-DF36-4ABC-A1D1-D95F6BC8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19D3-E196-445D-B44A-4BC2BACA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791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43C4-53D5-4A6E-9157-A067E034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1AF4C-CD4D-46BD-A8A4-345553D26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EF923-0535-4FB6-B043-AF7EBDFB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73305-AA60-4A66-AB1A-7E7F3215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D5DEE-42D8-4B9E-BB90-D336A137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35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8E3F36-FF78-417C-9D6E-933DBE483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86E65-E50D-40B7-A602-23CA5CC4F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FB75-D897-4B59-A743-616F2C79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A312C-A223-462D-B336-58EEAB0E6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BAA5F-96DC-4A01-BEFE-572C0C2C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191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08FA0-D991-4E9B-9A65-B61B0B74AE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dirty="0">
                <a:solidFill>
                  <a:srgbClr val="101141"/>
                </a:solidFill>
                <a:latin typeface="Arial" charset="0"/>
                <a:cs typeface="Arial" charset="0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 charset="0"/>
                <a:cs typeface="Arial" charset="0"/>
              </a:rPr>
              <a:t>Pilani</a:t>
            </a:r>
            <a:r>
              <a:rPr lang="en-US" sz="1100" dirty="0">
                <a:solidFill>
                  <a:srgbClr val="101141"/>
                </a:solidFill>
                <a:latin typeface="Arial" charset="0"/>
                <a:cs typeface="Arial" charset="0"/>
              </a:rPr>
              <a:t>, Hyderabad Campus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B6E6A95D-6D69-4CB7-B335-D3B0DBA069C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7C9F8B-4EBC-476B-A4C8-B041791BEC5A}"/>
                </a:ext>
              </a:extLst>
            </p:cNvPr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603D60-D7FD-44C1-8A70-ED4E80771A42}"/>
                </a:ext>
              </a:extLst>
            </p:cNvPr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19A6E1-98CE-4131-8645-1335218BA582}"/>
                </a:ext>
              </a:extLst>
            </p:cNvPr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9" name="Picture 11" descr="Picture 7.png">
            <a:extLst>
              <a:ext uri="{FF2B5EF4-FFF2-40B4-BE49-F238E27FC236}">
                <a16:creationId xmlns:a16="http://schemas.microsoft.com/office/drawing/2014/main" id="{767F4742-7089-4A9A-9422-B7E9FA237B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2">
            <a:extLst>
              <a:ext uri="{FF2B5EF4-FFF2-40B4-BE49-F238E27FC236}">
                <a16:creationId xmlns:a16="http://schemas.microsoft.com/office/drawing/2014/main" id="{D06345E3-4774-4010-A6C8-247F10CAA62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91A64F-C789-4514-96CC-5C26E45D412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93AF2F-CA1F-44C1-8767-C217C4824669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4BEE33-9A73-4721-A340-A04FB457D7E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9026D669-1F17-496E-ABC7-D238D9CEAF0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0460B6-2F2F-47F4-A201-8170F7CA1CE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AA8EE4-2A4D-46E3-AEC9-B2942F8EEE1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08EB10-B4A6-4F56-815D-62A495A0285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50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CDDC1-678C-4F8F-B1D4-DA9EAB1B6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02824-3E81-49D8-B8B8-6A8F02FC7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3C2D6-0428-425F-9A2C-A29856D30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FB67F-E7B4-40D2-967C-54DF8F57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BC97-45D7-41E5-B745-E212B55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06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D5C1-D57F-4664-9514-12E78DE07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0CDA0-ECAE-4CD4-AD3B-69553D6D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32B2B-12DC-4735-A876-D61BACED7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1E57F-62EA-4416-89F5-584BC5099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D33E3-1DF4-4AF6-A24F-7728A05C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37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B15-734E-4D99-8272-0A080E1D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9C4D7-63F2-4BE7-B3D5-74D66F703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0526E-FFC3-495E-B527-266CFEACC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CACF6-AE3D-4DF7-AF10-3F3B7329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B9AEA-35A9-419C-A980-BB7858EE3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94AF6-5C15-4A72-8DAD-5EFA3F92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67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C10E-E5BA-47BF-A3A6-45FCA1C43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FAA8-65F8-4156-82AC-79E53B86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8B29F-94D0-484B-98D6-6727896E7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B39E1-733E-43C0-9A9B-E2CD12DFE5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E482B-D471-4840-8BBE-0DB95C0B1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B986F-F80E-463A-8FFC-5B7BF46F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83D02-58E1-4B54-9D99-C819F2B1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2BAA55-3B8A-450E-9B36-AD1C8FE7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79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DD14-1449-40AD-B2BD-6DF1388B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8BE3A-D24E-4043-8BC6-E8D1A5BC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EA4A9-7D12-49EE-AEB4-278CDE13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4A0DA-202C-43DD-8DCF-DAF324AF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51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11743-FDB4-487E-9D20-EA168D25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0D012-D7CD-499C-B6E5-6BB813BE4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CEA98-17E7-4DC1-8F52-7B15C940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64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A7EF-B25F-4ACA-9147-D33DA964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18F06-12D3-42BA-BC10-B52C632A8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C4E8C-25DD-4F00-AB86-B73110938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BF856-F1EC-404B-8762-C9BBF0631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E7ACF-DCBE-42E4-90C1-BFE1E9BC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BC30B-AD3B-4916-BFB0-89287788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25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72D2-F7E4-43CA-BE38-C822CF4A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8B8E3C-0707-4300-936E-0F76454268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B2D79-1B94-4F3D-B95F-812A61D26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D94F4-0567-478C-8AA6-0381B5A7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71B8A-27D3-4813-AB28-1BC6756E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2E21B-D15E-4C05-8FCF-E599CAB1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32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5266BF-EF5E-4460-9B11-37EB9D89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4C05D-5607-46AE-9D0D-F427E3396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9D7C7-5500-4591-BD62-AE6624674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F1D69-D919-4D0B-AE79-CF6F5685911E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CF62-4EA3-41ED-883A-863210F0D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EA5B6-3D52-497A-9DDF-146F9A2EF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C2B53-51C0-453D-833E-D299BF1DD3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50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iobe.com/tiobe-index/programminglanguages_definitio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List of Top Engineering Colleges in Hyderabad You Might Want to Know About">
            <a:extLst>
              <a:ext uri="{FF2B5EF4-FFF2-40B4-BE49-F238E27FC236}">
                <a16:creationId xmlns:a16="http://schemas.microsoft.com/office/drawing/2014/main" id="{7A47C8C6-7A97-4D88-B21B-720CE0232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3"/>
          <a:stretch/>
        </p:blipFill>
        <p:spPr bwMode="auto">
          <a:xfrm>
            <a:off x="13889" y="1458410"/>
            <a:ext cx="12164221" cy="53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3A6B9-3BE8-4D90-9F64-E35357934A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23285" y="315410"/>
            <a:ext cx="7012973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rgbClr val="423F85"/>
                </a:solidFill>
              </a:rPr>
              <a:t>Principles of Programming Languages 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rgbClr val="423F85"/>
                </a:solidFill>
              </a:rPr>
              <a:t>(CS F301)</a:t>
            </a:r>
          </a:p>
        </p:txBody>
      </p:sp>
      <p:pic>
        <p:nvPicPr>
          <p:cNvPr id="10244" name="Picture 4" descr="Waves 2018 Fest @BITS Pilani, Goa [Oct 26-28]: Registrations Open">
            <a:extLst>
              <a:ext uri="{FF2B5EF4-FFF2-40B4-BE49-F238E27FC236}">
                <a16:creationId xmlns:a16="http://schemas.microsoft.com/office/drawing/2014/main" id="{F6C93AC8-9067-4148-ACC3-43C8AABD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9" y="0"/>
            <a:ext cx="3634451" cy="18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05B95-31F5-4A58-A69D-71683418D001}"/>
              </a:ext>
            </a:extLst>
          </p:cNvPr>
          <p:cNvSpPr txBox="1"/>
          <p:nvPr/>
        </p:nvSpPr>
        <p:spPr>
          <a:xfrm>
            <a:off x="9352345" y="5719227"/>
            <a:ext cx="32973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Jabez Christopher</a:t>
            </a:r>
          </a:p>
          <a:p>
            <a:r>
              <a:rPr lang="en-IN" sz="2000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</a:rPr>
              <a:t>Assistant Professor</a:t>
            </a:r>
          </a:p>
          <a:p>
            <a:r>
              <a:rPr lang="en-IN" sz="2000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</a:rPr>
              <a:t>Department  of CSIS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5888-F745-4951-96FE-49D219EAF5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0000FF"/>
                </a:solidFill>
              </a:rPr>
              <a:t>Evolution of programming languages</a:t>
            </a:r>
            <a:endParaRPr lang="en-IN" sz="3200" b="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3754B-2A6E-5A17-3F7C-5CBFCE393F71}"/>
              </a:ext>
            </a:extLst>
          </p:cNvPr>
          <p:cNvSpPr txBox="1"/>
          <p:nvPr/>
        </p:nvSpPr>
        <p:spPr>
          <a:xfrm>
            <a:off x="7057316" y="5979464"/>
            <a:ext cx="6147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</a:t>
            </a:r>
            <a:r>
              <a:rPr lang="en-IN" dirty="0" err="1"/>
              <a:t>www.youtube.com</a:t>
            </a:r>
            <a:r>
              <a:rPr lang="en-IN" dirty="0"/>
              <a:t>/</a:t>
            </a:r>
            <a:r>
              <a:rPr lang="en-IN" dirty="0" err="1"/>
              <a:t>watch?v</a:t>
            </a:r>
            <a:r>
              <a:rPr lang="en-IN" dirty="0"/>
              <a:t>=D_XdoKI4Vzg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156919-743F-AEAE-D694-B274F5F9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60" y="1958923"/>
            <a:ext cx="3792070" cy="383698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4FB1A1-687A-BCBF-D2C3-7116BC65A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8" t="6412" r="20101" b="7014"/>
          <a:stretch/>
        </p:blipFill>
        <p:spPr bwMode="auto">
          <a:xfrm>
            <a:off x="290756" y="1310890"/>
            <a:ext cx="6766560" cy="505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231F95-5593-A801-CAF9-74234B185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3" y="1373755"/>
            <a:ext cx="6352446" cy="4989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EE993B-D6BC-3E72-6494-EE24B74C1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18" y="1191147"/>
            <a:ext cx="6144625" cy="49894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87DFEA-FB12-7328-CF75-88001685E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96" y="1275330"/>
            <a:ext cx="5969837" cy="4802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D9A31-6888-2C57-0A5E-612B5312D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91" y="1030211"/>
            <a:ext cx="6352446" cy="49492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39F070-13BA-1090-AB90-10996C5E0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18" y="1191147"/>
            <a:ext cx="6396166" cy="5147111"/>
          </a:xfrm>
          <a:prstGeom prst="rect">
            <a:avLst/>
          </a:prstGeom>
        </p:spPr>
      </p:pic>
      <p:pic>
        <p:nvPicPr>
          <p:cNvPr id="23" name="Picture 2" descr="👇">
            <a:extLst>
              <a:ext uri="{FF2B5EF4-FFF2-40B4-BE49-F238E27FC236}">
                <a16:creationId xmlns:a16="http://schemas.microsoft.com/office/drawing/2014/main" id="{7C9A006C-958C-DB23-3A9F-83410797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499" y="1309779"/>
            <a:ext cx="645361" cy="6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1B9095-D072-D0E9-0EE9-C9B2978F9517}"/>
              </a:ext>
            </a:extLst>
          </p:cNvPr>
          <p:cNvSpPr txBox="1"/>
          <p:nvPr/>
        </p:nvSpPr>
        <p:spPr>
          <a:xfrm>
            <a:off x="7924800" y="859831"/>
            <a:ext cx="3586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Arial Black" panose="020B0A04020102020204" pitchFamily="34" charset="0"/>
              </a:rPr>
              <a:t>READING ASSIGNMENT </a:t>
            </a:r>
          </a:p>
          <a:p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Included in</a:t>
            </a:r>
            <a:r>
              <a:rPr lang="en-IN" sz="2800" dirty="0">
                <a:solidFill>
                  <a:srgbClr val="FF0000"/>
                </a:solidFill>
                <a:latin typeface="Arial Black" panose="020B0A04020102020204" pitchFamily="34" charset="0"/>
              </a:rPr>
              <a:t> QUIZ 1</a:t>
            </a:r>
          </a:p>
        </p:txBody>
      </p:sp>
    </p:spTree>
    <p:extLst>
      <p:ext uri="{BB962C8B-B14F-4D97-AF65-F5344CB8AC3E}">
        <p14:creationId xmlns:p14="http://schemas.microsoft.com/office/powerpoint/2010/main" val="266557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5888-F745-4951-96FE-49D219EAF5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0000FF"/>
                </a:solidFill>
              </a:rPr>
              <a:t>Evolution of programming languages</a:t>
            </a:r>
            <a:endParaRPr lang="en-IN" sz="3200" b="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3754B-2A6E-5A17-3F7C-5CBFCE393F71}"/>
              </a:ext>
            </a:extLst>
          </p:cNvPr>
          <p:cNvSpPr txBox="1"/>
          <p:nvPr/>
        </p:nvSpPr>
        <p:spPr>
          <a:xfrm>
            <a:off x="7280836" y="6163548"/>
            <a:ext cx="491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</a:t>
            </a:r>
            <a:r>
              <a:rPr lang="en-IN" dirty="0" err="1"/>
              <a:t>www.youtube.com</a:t>
            </a:r>
            <a:r>
              <a:rPr lang="en-IN" dirty="0"/>
              <a:t>/</a:t>
            </a:r>
            <a:r>
              <a:rPr lang="en-IN" dirty="0" err="1"/>
              <a:t>watch?v</a:t>
            </a:r>
            <a:r>
              <a:rPr lang="en-IN" dirty="0"/>
              <a:t>=D_XdoKI4Vzg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156919-743F-AEAE-D694-B274F5F9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697" y="2348841"/>
            <a:ext cx="3770053" cy="3814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E1C47-B7C4-A88A-F99C-0B5ACB709EEA}"/>
              </a:ext>
            </a:extLst>
          </p:cNvPr>
          <p:cNvSpPr txBox="1">
            <a:spLocks/>
          </p:cNvSpPr>
          <p:nvPr/>
        </p:nvSpPr>
        <p:spPr>
          <a:xfrm>
            <a:off x="295275" y="1478957"/>
            <a:ext cx="7248525" cy="6524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T</a:t>
            </a:r>
            <a:r>
              <a:rPr lang="en-IN" sz="3200" dirty="0">
                <a:solidFill>
                  <a:srgbClr val="0070C0"/>
                </a:solidFill>
              </a:rPr>
              <a:t>he </a:t>
            </a:r>
            <a:r>
              <a:rPr lang="en-IN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I</a:t>
            </a:r>
            <a:r>
              <a:rPr lang="en-IN" sz="3200" dirty="0">
                <a:solidFill>
                  <a:srgbClr val="0070C0"/>
                </a:solidFill>
              </a:rPr>
              <a:t>mportance </a:t>
            </a:r>
            <a:r>
              <a:rPr lang="en-IN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O</a:t>
            </a:r>
            <a:r>
              <a:rPr lang="en-IN" sz="3200" dirty="0">
                <a:solidFill>
                  <a:srgbClr val="0070C0"/>
                </a:solidFill>
              </a:rPr>
              <a:t>f </a:t>
            </a:r>
            <a:r>
              <a:rPr lang="en-IN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B</a:t>
            </a:r>
            <a:r>
              <a:rPr lang="en-IN" sz="3200" dirty="0">
                <a:solidFill>
                  <a:srgbClr val="0070C0"/>
                </a:solidFill>
              </a:rPr>
              <a:t>eing </a:t>
            </a:r>
            <a:r>
              <a:rPr lang="en-IN" sz="3200" b="1" dirty="0">
                <a:solidFill>
                  <a:srgbClr val="0070C0"/>
                </a:solidFill>
                <a:latin typeface="Agency FB" panose="020B0503020202020204" pitchFamily="34" charset="0"/>
              </a:rPr>
              <a:t>E</a:t>
            </a:r>
            <a:r>
              <a:rPr lang="en-IN" sz="3200" dirty="0">
                <a:solidFill>
                  <a:srgbClr val="0070C0"/>
                </a:solidFill>
              </a:rPr>
              <a:t>arnest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EEDB3D-FDEA-192E-1141-24360CD6A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55" y="2061922"/>
            <a:ext cx="7395845" cy="4286292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200" dirty="0"/>
              <a:t>The TIOBE </a:t>
            </a:r>
            <a:r>
              <a:rPr lang="en-IN" sz="2200" b="1" dirty="0"/>
              <a:t>Programming Community index</a:t>
            </a:r>
            <a:r>
              <a:rPr lang="en-IN" sz="2200" dirty="0"/>
              <a:t> is an indicator of the popularity of programming languages.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200" dirty="0"/>
              <a:t>Calculated from the number of search engine results for queries containing the name of the language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200" dirty="0"/>
              <a:t>The language should have an own entry on Wikipedia and Wikipedia should clearly state that it concerns a programming language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200" dirty="0"/>
              <a:t>The programming language should be Turing complete.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200" dirty="0"/>
              <a:t>The programming language should have at least 5,000 hits for +"&lt;language&gt; programming" for Google.</a:t>
            </a:r>
          </a:p>
        </p:txBody>
      </p:sp>
      <p:pic>
        <p:nvPicPr>
          <p:cNvPr id="2050" name="Picture 2" descr="👇">
            <a:extLst>
              <a:ext uri="{FF2B5EF4-FFF2-40B4-BE49-F238E27FC236}">
                <a16:creationId xmlns:a16="http://schemas.microsoft.com/office/drawing/2014/main" id="{233112D5-8C85-BA03-9464-FE639950F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899" y="1703480"/>
            <a:ext cx="645361" cy="6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F0906-1ABF-5D1F-5AEC-4B59770916CC}"/>
              </a:ext>
            </a:extLst>
          </p:cNvPr>
          <p:cNvSpPr txBox="1"/>
          <p:nvPr/>
        </p:nvSpPr>
        <p:spPr>
          <a:xfrm>
            <a:off x="8109377" y="1351957"/>
            <a:ext cx="3586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Arial Black" panose="020B0A04020102020204" pitchFamily="34" charset="0"/>
              </a:rPr>
              <a:t>READING ASSIGNMENT </a:t>
            </a:r>
          </a:p>
          <a:p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Included in</a:t>
            </a:r>
            <a:r>
              <a:rPr lang="en-IN" sz="2800" dirty="0">
                <a:solidFill>
                  <a:srgbClr val="FF0000"/>
                </a:solidFill>
                <a:latin typeface="Arial Black" panose="020B0A04020102020204" pitchFamily="34" charset="0"/>
              </a:rPr>
              <a:t> QUIZ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28310-B8BB-3831-972E-E1D0A147A416}"/>
              </a:ext>
            </a:extLst>
          </p:cNvPr>
          <p:cNvSpPr txBox="1"/>
          <p:nvPr/>
        </p:nvSpPr>
        <p:spPr>
          <a:xfrm>
            <a:off x="294080" y="6112014"/>
            <a:ext cx="7395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</a:t>
            </a:r>
            <a:r>
              <a:rPr lang="en-IN" dirty="0" err="1">
                <a:hlinkClick r:id="rId4"/>
              </a:rPr>
              <a:t>www.tiobe.com</a:t>
            </a:r>
            <a:r>
              <a:rPr lang="en-IN" dirty="0">
                <a:hlinkClick r:id="rId4"/>
              </a:rPr>
              <a:t>/</a:t>
            </a:r>
            <a:r>
              <a:rPr lang="en-IN" dirty="0" err="1">
                <a:hlinkClick r:id="rId4"/>
              </a:rPr>
              <a:t>tiobe</a:t>
            </a:r>
            <a:r>
              <a:rPr lang="en-IN" dirty="0">
                <a:hlinkClick r:id="rId4"/>
              </a:rPr>
              <a:t>-index/</a:t>
            </a:r>
            <a:r>
              <a:rPr lang="en-IN" dirty="0" err="1">
                <a:hlinkClick r:id="rId4"/>
              </a:rPr>
              <a:t>programminglanguages_definition</a:t>
            </a:r>
            <a:r>
              <a:rPr lang="en-IN" dirty="0">
                <a:hlinkClick r:id="rId4"/>
              </a:rPr>
              <a:t>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69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3EB48A-9A3E-4FD5-AAF8-2788E8835B1D}"/>
              </a:ext>
            </a:extLst>
          </p:cNvPr>
          <p:cNvSpPr txBox="1"/>
          <p:nvPr/>
        </p:nvSpPr>
        <p:spPr>
          <a:xfrm>
            <a:off x="773474" y="1843950"/>
            <a:ext cx="11212877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>
                <a:solidFill>
                  <a:srgbClr val="0000FF"/>
                </a:solidFill>
              </a:rPr>
              <a:t>Formal Methods of Describing Syntax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rgbClr val="C00000"/>
                </a:solidFill>
              </a:rPr>
              <a:t>Regular Expression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rgbClr val="C00000"/>
                </a:solidFill>
              </a:rPr>
              <a:t>BNF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rgbClr val="C00000"/>
                </a:solidFill>
              </a:rPr>
              <a:t>EBNF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b="1" dirty="0">
                <a:solidFill>
                  <a:srgbClr val="C00000"/>
                </a:solidFill>
              </a:rPr>
              <a:t>Attribute grammar </a:t>
            </a:r>
            <a:r>
              <a:rPr lang="en-IN" sz="2800" dirty="0">
                <a:solidFill>
                  <a:srgbClr val="C00000"/>
                </a:solidFill>
              </a:rPr>
              <a:t>(Syntax &amp; Semantics)</a:t>
            </a:r>
          </a:p>
        </p:txBody>
      </p:sp>
    </p:spTree>
    <p:extLst>
      <p:ext uri="{BB962C8B-B14F-4D97-AF65-F5344CB8AC3E}">
        <p14:creationId xmlns:p14="http://schemas.microsoft.com/office/powerpoint/2010/main" val="82795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083937-82F5-48E3-9929-B2D5BEDDA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493839"/>
            <a:ext cx="11254557" cy="4963522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• The lexemes of a programming languages are described formally by the use of regular expressions, where there are 3 operations, </a:t>
            </a:r>
            <a:r>
              <a:rPr lang="en-IN" dirty="0" err="1"/>
              <a:t>concatentation</a:t>
            </a:r>
            <a:r>
              <a:rPr lang="en-IN" dirty="0"/>
              <a:t>, repetition and selection: </a:t>
            </a:r>
          </a:p>
          <a:p>
            <a:r>
              <a:rPr lang="en-IN" dirty="0"/>
              <a:t>— </a:t>
            </a:r>
            <a:r>
              <a:rPr lang="en-IN" dirty="0" err="1"/>
              <a:t>alb</a:t>
            </a:r>
            <a:r>
              <a:rPr lang="en-IN" dirty="0"/>
              <a:t> 		denotes a or b. </a:t>
            </a:r>
          </a:p>
          <a:p>
            <a:r>
              <a:rPr lang="en-IN" dirty="0"/>
              <a:t>— ab 		denotes a followed by b </a:t>
            </a:r>
          </a:p>
          <a:p>
            <a:r>
              <a:rPr lang="en-IN" dirty="0"/>
              <a:t>— (ab)* 	denotes a followed by b zero or more times </a:t>
            </a:r>
          </a:p>
          <a:p>
            <a:r>
              <a:rPr lang="en-IN" dirty="0"/>
              <a:t>— (</a:t>
            </a:r>
            <a:r>
              <a:rPr lang="en-IN" dirty="0" err="1"/>
              <a:t>alb</a:t>
            </a:r>
            <a:r>
              <a:rPr lang="en-IN" dirty="0"/>
              <a:t>)c 	denotes a or b followed by c </a:t>
            </a:r>
          </a:p>
          <a:p>
            <a:r>
              <a:rPr lang="en-IN" dirty="0"/>
              <a:t>• There are other operators that we can add to regular expression notations that make them easier to write: </a:t>
            </a:r>
          </a:p>
          <a:p>
            <a:r>
              <a:rPr lang="en-IN" dirty="0"/>
              <a:t>[a-z] 	any character from a through z </a:t>
            </a:r>
          </a:p>
          <a:p>
            <a:r>
              <a:rPr lang="en-IN" dirty="0"/>
              <a:t>r+ 		one or more occurrences of r </a:t>
            </a:r>
          </a:p>
          <a:p>
            <a:r>
              <a:rPr lang="en-IN" dirty="0"/>
              <a:t>? 		An optional term </a:t>
            </a:r>
          </a:p>
          <a:p>
            <a:r>
              <a:rPr lang="en-IN" dirty="0"/>
              <a:t>. 		Any one character </a:t>
            </a:r>
          </a:p>
          <a:p>
            <a:endParaRPr lang="en-IN" dirty="0"/>
          </a:p>
          <a:p>
            <a:r>
              <a:rPr lang="en-IN" dirty="0"/>
              <a:t>• Examples </a:t>
            </a:r>
          </a:p>
          <a:p>
            <a:r>
              <a:rPr lang="en-IN" dirty="0"/>
              <a:t>[0-9]+ 		describes an integer </a:t>
            </a:r>
          </a:p>
          <a:p>
            <a:r>
              <a:rPr lang="en-IN" dirty="0"/>
              <a:t>[0-9]+(\. [0-9]+)? 	describes an unsigned real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1D85-759C-4A8F-8326-4679A27705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00FF"/>
                </a:solidFill>
              </a:rPr>
              <a:t>Regular Expressions </a:t>
            </a:r>
          </a:p>
        </p:txBody>
      </p:sp>
    </p:spTree>
    <p:extLst>
      <p:ext uri="{BB962C8B-B14F-4D97-AF65-F5344CB8AC3E}">
        <p14:creationId xmlns:p14="http://schemas.microsoft.com/office/powerpoint/2010/main" val="392727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0A40CD-4D6D-4C37-8F81-8C1855889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5023439" cy="4525963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The grammar of a language is expressed formally as </a:t>
            </a:r>
          </a:p>
          <a:p>
            <a:pPr algn="just"/>
            <a:r>
              <a:rPr lang="en-IN" b="1" dirty="0"/>
              <a:t>G = (</a:t>
            </a:r>
            <a:r>
              <a:rPr lang="en-IN" sz="2000" b="1" dirty="0">
                <a:solidFill>
                  <a:srgbClr val="0000FF"/>
                </a:solidFill>
              </a:rPr>
              <a:t>T, N, S, P</a:t>
            </a:r>
            <a:r>
              <a:rPr lang="en-IN" b="1" dirty="0"/>
              <a:t>) </a:t>
            </a:r>
            <a:r>
              <a:rPr lang="en-IN" dirty="0"/>
              <a:t>where </a:t>
            </a:r>
          </a:p>
          <a:p>
            <a:pPr algn="just"/>
            <a:r>
              <a:rPr lang="en-IN" sz="2000" b="1" dirty="0">
                <a:solidFill>
                  <a:srgbClr val="0000FF"/>
                </a:solidFill>
              </a:rPr>
              <a:t>T</a:t>
            </a:r>
            <a:r>
              <a:rPr lang="en-IN" sz="2000" dirty="0">
                <a:solidFill>
                  <a:srgbClr val="0000FF"/>
                </a:solidFill>
              </a:rPr>
              <a:t> </a:t>
            </a:r>
            <a:r>
              <a:rPr lang="en-IN" sz="1900" dirty="0"/>
              <a:t>is a set of terminals (the basic, atomic symbols of a language). </a:t>
            </a:r>
          </a:p>
          <a:p>
            <a:pPr algn="just"/>
            <a:r>
              <a:rPr lang="en-IN" sz="2000" b="1" dirty="0">
                <a:solidFill>
                  <a:srgbClr val="0000FF"/>
                </a:solidFill>
              </a:rPr>
              <a:t>N</a:t>
            </a:r>
            <a:r>
              <a:rPr lang="en-IN" sz="1900" dirty="0"/>
              <a:t> is a set of </a:t>
            </a:r>
            <a:r>
              <a:rPr lang="en-IN" sz="1900" dirty="0" err="1"/>
              <a:t>nonterminals</a:t>
            </a:r>
            <a:r>
              <a:rPr lang="en-IN" sz="1900" dirty="0"/>
              <a:t> (symbols which denote particular arrangements of terminals). </a:t>
            </a:r>
          </a:p>
          <a:p>
            <a:pPr algn="just"/>
            <a:r>
              <a:rPr lang="en-IN" sz="2000" b="1" dirty="0">
                <a:solidFill>
                  <a:srgbClr val="0000FF"/>
                </a:solidFill>
              </a:rPr>
              <a:t>S</a:t>
            </a:r>
            <a:r>
              <a:rPr lang="en-IN" sz="1900" b="1" dirty="0"/>
              <a:t> </a:t>
            </a:r>
            <a:r>
              <a:rPr lang="en-IN" sz="1900" dirty="0"/>
              <a:t>is the start symbol (a special nonterminal which denotes the program as a whole). </a:t>
            </a:r>
          </a:p>
          <a:p>
            <a:pPr algn="just"/>
            <a:r>
              <a:rPr lang="en-IN" sz="2000" b="1" dirty="0">
                <a:solidFill>
                  <a:srgbClr val="0000FF"/>
                </a:solidFill>
              </a:rPr>
              <a:t>P</a:t>
            </a:r>
            <a:r>
              <a:rPr lang="en-IN" sz="1900" dirty="0"/>
              <a:t> is the set of productions (rules showing how terminals and nonterminal can be arranged to form other </a:t>
            </a:r>
            <a:r>
              <a:rPr lang="en-IN" sz="1900" dirty="0" err="1"/>
              <a:t>nonterminals</a:t>
            </a:r>
            <a:r>
              <a:rPr lang="en-IN" sz="1900" dirty="0"/>
              <a:t>).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E52B8-DF1F-4920-9952-A3AF82E244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00FF"/>
                </a:solidFill>
              </a:rPr>
              <a:t>Grammar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AEC85-3522-4617-B056-BB67062CA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" t="24685"/>
          <a:stretch/>
        </p:blipFill>
        <p:spPr>
          <a:xfrm>
            <a:off x="5710443" y="1493838"/>
            <a:ext cx="6256665" cy="35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0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E3A45D-5E3B-442A-BDEB-AB44561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93838"/>
            <a:ext cx="8982697" cy="4525963"/>
          </a:xfrm>
        </p:spPr>
        <p:txBody>
          <a:bodyPr>
            <a:normAutofit/>
          </a:bodyPr>
          <a:lstStyle/>
          <a:p>
            <a:pPr algn="just"/>
            <a:r>
              <a:rPr lang="en-IN" sz="1800" dirty="0"/>
              <a:t>• Context-Free grammars are grammars where non-terminals (collections of tokens in a language) always are deconstructed the same way, regardless of the context in which they are used. </a:t>
            </a:r>
          </a:p>
          <a:p>
            <a:pPr algn="just"/>
            <a:r>
              <a:rPr lang="en-IN" sz="1800" dirty="0"/>
              <a:t>• BNF (Backus-Naur form) is the standard notation or metalanguage used to specify the grammar of the language. It is a metalanguage for describing a context-free grammar.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CEE1A-6D4E-4359-9B30-15054A6668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solidFill>
                  <a:srgbClr val="0000FF"/>
                </a:solidFill>
              </a:rPr>
              <a:t>Context-Free Grammars and BNFs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D1780-19A7-460A-BBCF-0974FB81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2" y="3429000"/>
            <a:ext cx="5747008" cy="26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90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3225</TotalTime>
  <Words>485</Words>
  <Application>Microsoft Office PowerPoint</Application>
  <PresentationFormat>Widescreen</PresentationFormat>
  <Paragraphs>51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Agency FB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Jabez Christopher</dc:creator>
  <cp:lastModifiedBy>Jabez Christopher</cp:lastModifiedBy>
  <cp:revision>80</cp:revision>
  <dcterms:created xsi:type="dcterms:W3CDTF">2021-05-31T06:51:43Z</dcterms:created>
  <dcterms:modified xsi:type="dcterms:W3CDTF">2022-09-26T13:11:39Z</dcterms:modified>
</cp:coreProperties>
</file>